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69" r:id="rId3"/>
    <p:sldId id="264" r:id="rId4"/>
    <p:sldId id="265" r:id="rId5"/>
    <p:sldId id="266" r:id="rId6"/>
    <p:sldId id="267" r:id="rId7"/>
    <p:sldId id="271" r:id="rId8"/>
    <p:sldId id="268" r:id="rId9"/>
    <p:sldId id="272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E44E6-8366-4ACB-8FCB-D694D4187B46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1C49B-788A-4041-A5F1-9DDF93B63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5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Fourteenth Amendment is one of</a:t>
            </a:r>
            <a:r>
              <a:rPr lang="en-US" baseline="0" dirty="0" smtClean="0"/>
              <a:t> </a:t>
            </a:r>
            <a:r>
              <a:rPr lang="en-US" dirty="0" smtClean="0"/>
              <a:t>three Reconstruction Amendments. The Thirteenth Amendment,</a:t>
            </a:r>
          </a:p>
          <a:p>
            <a:r>
              <a:rPr lang="en-US" dirty="0" smtClean="0"/>
              <a:t>abolishing slavery, was ratified in 1865; the Fifteenth</a:t>
            </a:r>
            <a:r>
              <a:rPr lang="en-US" baseline="0" dirty="0" smtClean="0"/>
              <a:t> </a:t>
            </a:r>
            <a:r>
              <a:rPr lang="en-US" dirty="0" smtClean="0"/>
              <a:t>Amendment, prohibiting the federal and state governments from</a:t>
            </a:r>
          </a:p>
          <a:p>
            <a:r>
              <a:rPr lang="en-US" dirty="0" smtClean="0"/>
              <a:t>denying citizens the right to vote based on that citizen’s race,</a:t>
            </a:r>
            <a:r>
              <a:rPr lang="en-US" baseline="0" dirty="0" smtClean="0"/>
              <a:t> </a:t>
            </a:r>
            <a:r>
              <a:rPr lang="en-US" dirty="0" smtClean="0"/>
              <a:t>color, or previous condition of servitude, was ratified in 1870.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1C49B-788A-4041-A5F1-9DDF93B635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96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text of the Fourteenth Amendment is often cited by litigators, civil rights activists, constitutional scholars, and, of course, judges. Here, we take a look at the most cited clauses and offer avenues to explore how they have shaped our constitutional understanding and our everyday experiences. Law Day 2017 gives us a unique opportunity to look at the text of the amendment and explore its origins, evolution, and current application.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1C49B-788A-4041-A5F1-9DDF93B635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00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simple statement transformed a divided nation coming out of the shadow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Civil War and a legacy of slavery. The second sentence of Section 1 of the amendment,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privileges or immunities clause, prohibits states from infringing rights of U.S.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citizens. Since the Slaughter-House Cases of 1873, however, the federal courts have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narrowly interpreted these rights.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to Consider: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What are the rights and responsibilities of U.S. citizenship?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Are there different rights for citizens and noncitizens? Should there be?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How did the Fourteenth Amendment nullify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Dred Scott v.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Sandford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1C49B-788A-4041-A5F1-9DDF93B635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46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Due process ensures that individuals are not deprived of their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rights without the benefit of certain fundamental procedural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protections.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due process clause of the Fourteenth Amendment is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 of an array of constitutional rights, including many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most cherished.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Due process includes procedural protections, such as notice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 hearing before termination of entitlements,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example, publicly funded medical insurance.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It protects against state infringement individual rights listed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Bill or Rights, including freedom of speech, free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exercise of religion, the right to bear arms, and freedom from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unreasonable searches and seizures.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It includes fundamental rights that are not specifically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enumerated elsewhere in the U.S. Constitution, including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right to marry, the right to use contraception, and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 to abortion.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language of the due process clause of the Fourteenth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Amendment echoes that of the Fifth Amendment.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Fifth Amendment, however, applies only against the federal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government.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to Consider: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What are the key aspects of due process? What makes a legal proceeding fair?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How can we ensure due process for criminal defendants when courts are underfunded and overburdened?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What is the difference between substantive and procedural due process?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How does the Fourteenth Amendment’s guarantee of due process differ from that of the Fifth Amendment?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1C49B-788A-4041-A5F1-9DDF93B635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46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In the landmark 1954 Supreme Court ruling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Brown v. Board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Education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that applied the Fourteenth Amendment’s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equal protection clause, Chief Justice Earl Warren famously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wrote, “We conclude that in the field of public education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doctrine of ‘separate but equal’ has no place. Separate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educational facilities are inherently unequal.”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Congress enacted federal educational and employment antidiscrimination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laws to fulfill the promise of “equal protection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law” enshrined in the Fourteenth Amendment.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Affirmative action programs have helped to reduce, but not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eliminate, racial disparities in the number of degrees awarded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higher education institutions.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In 2015, about 47% of whites had at least a two year college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degree. By comparison, about 33% of African American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adults had at least a two year college degree, up from 28%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2007. For Hispanics, that figure grew from 19% to 23% over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same period from 2007 to 2015.3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Despite passage of the Equal Pay Act of 1963, which requires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men and women in the same work place be given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equal pay for equal work, the “gender gap” in pay persists.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2014, a woman working full-time all year in the United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States earned 79% of what a man earned in a year. Phrased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differently, she earned 79 cents for every dollar that 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earned.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pay gap is even greater for African American and Latina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women, with African American women earning 64 cents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Latina women earning 56 cents for every dollar earned by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 non-Hispanic man.</a:t>
            </a:r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to Consider: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How did the Fourteenth Amendment change our understanding of equality?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What role did the clause play in the Supreme Court’s decision in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Brown v. Board of Education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subsequent landmark civil rights cases?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Should the idea of human dignity be a part of equal protection law?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1C49B-788A-4041-A5F1-9DDF93B635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2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In the landmark 1954 Supreme Court ruling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Brown v. Board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Education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that applied the Fourteenth Amendment’s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equal protection clause, Chief Justice Earl Warren famously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wrote, “We conclude that in the field of public education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doctrine of ‘separate but equal’ has no place. Separate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educational facilities are inherently unequal.”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Congress enacted federal educational and employment antidiscrimination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laws to fulfill the promise of “equal protection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law” enshrined in the Fourteenth Amendment.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Affirmative action programs have helped to reduce, but not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eliminate, racial disparities in the number of degrees awarded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higher education institutions.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In 2015, about 47% of whites had at least a two year college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degree. By comparison, about 33% of African American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adults had at least a two year college degree, up from 28%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2007. For Hispanics, that figure grew from 19% to 23% over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same period from 2007 to 2015.3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Despite passage of the Equal Pay Act of 1963, which requires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men and women in the same work place be given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equal pay for equal work, the “gender gap” in pay persists.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2014, a woman working full-time all year in the United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States earned 79% of what a man earned in a year. Phrased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differently, she earned 79 cents for every dollar that 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earned.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pay gap is even greater for African American and Latina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women, with African American women earning 64 cents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Latina women earning 56 cents for every dollar earned by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 non-Hispanic man.</a:t>
            </a:r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to Consider: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How did the Fourteenth Amendment change our understanding of equality?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What role did the clause play in the Supreme Court’s decision in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Brown v. Board of Education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subsequent landmark civil rights cases?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Should the idea of human dignity be a part of equal protection law?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1C49B-788A-4041-A5F1-9DDF93B635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2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the incorporation</a:t>
            </a:r>
            <a:r>
              <a:rPr lang="en-US" baseline="0" dirty="0" smtClean="0"/>
              <a:t> </a:t>
            </a:r>
            <a:r>
              <a:rPr lang="en-US" dirty="0" smtClean="0"/>
              <a:t>doctrine, recognized by the courts starting in the late 19th</a:t>
            </a:r>
          </a:p>
          <a:p>
            <a:r>
              <a:rPr lang="en-US" dirty="0" smtClean="0"/>
              <a:t>century, most provisions of the Bill of Rights have been found</a:t>
            </a:r>
          </a:p>
          <a:p>
            <a:r>
              <a:rPr lang="en-US" dirty="0" smtClean="0"/>
              <a:t>to apply not only to the federal government, but also to state</a:t>
            </a:r>
          </a:p>
          <a:p>
            <a:r>
              <a:rPr lang="en-US" dirty="0" smtClean="0"/>
              <a:t>and local governments. Under the incorporation doctrine, most</a:t>
            </a:r>
          </a:p>
          <a:p>
            <a:r>
              <a:rPr lang="en-US" dirty="0" smtClean="0"/>
              <a:t>provisions of the Bill of Rights now also apply to state and local</a:t>
            </a:r>
          </a:p>
          <a:p>
            <a:r>
              <a:rPr lang="en-US" dirty="0" smtClean="0"/>
              <a:t>governments.</a:t>
            </a:r>
          </a:p>
          <a:p>
            <a:r>
              <a:rPr lang="en-US" dirty="0" smtClean="0"/>
              <a:t>1833 in the case of Barron v. Baltimore,</a:t>
            </a:r>
            <a:r>
              <a:rPr lang="en-US" baseline="0" dirty="0" smtClean="0"/>
              <a:t> the </a:t>
            </a:r>
            <a:r>
              <a:rPr lang="en-US" dirty="0" smtClean="0"/>
              <a:t>Supreme Court ruled that</a:t>
            </a:r>
          </a:p>
          <a:p>
            <a:r>
              <a:rPr lang="en-US" dirty="0" smtClean="0"/>
              <a:t>first ten amendments did</a:t>
            </a:r>
            <a:r>
              <a:rPr lang="en-US" baseline="0" dirty="0" smtClean="0"/>
              <a:t> </a:t>
            </a:r>
            <a:r>
              <a:rPr lang="en-US" dirty="0" smtClean="0"/>
              <a:t>not apply to states, only to</a:t>
            </a:r>
            <a:r>
              <a:rPr lang="en-US" baseline="0" dirty="0" smtClean="0"/>
              <a:t> </a:t>
            </a:r>
            <a:r>
              <a:rPr lang="en-US" dirty="0" smtClean="0"/>
              <a:t>the federal government.</a:t>
            </a:r>
          </a:p>
          <a:p>
            <a:r>
              <a:rPr lang="en-US" dirty="0" smtClean="0"/>
              <a:t>• Ohio Congressman John Bingham, drafter of the principle</a:t>
            </a:r>
          </a:p>
          <a:p>
            <a:r>
              <a:rPr lang="en-US" dirty="0" smtClean="0"/>
              <a:t>language of the Fourteenth Amendment, observed,</a:t>
            </a:r>
          </a:p>
          <a:p>
            <a:r>
              <a:rPr lang="en-US" dirty="0" smtClean="0"/>
              <a:t>“Privileges and immunities of citizens of the United States … </a:t>
            </a:r>
          </a:p>
          <a:p>
            <a:r>
              <a:rPr lang="en-US" dirty="0" smtClean="0"/>
              <a:t>are chiefly defined in the first eight amendments to the</a:t>
            </a:r>
          </a:p>
          <a:p>
            <a:r>
              <a:rPr lang="en-US" dirty="0" smtClean="0"/>
              <a:t>Constitution of the United States...These eight articles…</a:t>
            </a:r>
          </a:p>
          <a:p>
            <a:r>
              <a:rPr lang="en-US" dirty="0" smtClean="0"/>
              <a:t>never were limitations upon the power of the states until</a:t>
            </a:r>
          </a:p>
          <a:p>
            <a:r>
              <a:rPr lang="en-US" dirty="0" smtClean="0"/>
              <a:t>made so by the Fourteenth Amendment.”</a:t>
            </a:r>
          </a:p>
          <a:p>
            <a:r>
              <a:rPr lang="en-US" dirty="0" smtClean="0"/>
              <a:t>• Over the years, the Supreme Court has granted corporations,</a:t>
            </a:r>
          </a:p>
          <a:p>
            <a:r>
              <a:rPr lang="en-US" dirty="0" smtClean="0"/>
              <a:t>by virtue of their legal status of personhood, most of the</a:t>
            </a:r>
          </a:p>
          <a:p>
            <a:r>
              <a:rPr lang="en-US" dirty="0" smtClean="0"/>
              <a:t>constitutional rights possessed by natural persons, including</a:t>
            </a:r>
          </a:p>
          <a:p>
            <a:r>
              <a:rPr lang="en-US" dirty="0" smtClean="0"/>
              <a:t>the due process right in the Fourteenth Amendment. For</a:t>
            </a:r>
          </a:p>
          <a:p>
            <a:r>
              <a:rPr lang="en-US" dirty="0" smtClean="0"/>
              <a:t>example, the U.S. Supreme Court has ruled that an excessive</a:t>
            </a:r>
          </a:p>
          <a:p>
            <a:r>
              <a:rPr lang="en-US" dirty="0" smtClean="0"/>
              <a:t>fine against a corporation violates its Fourteenth Amendment</a:t>
            </a:r>
          </a:p>
          <a:p>
            <a:r>
              <a:rPr lang="en-US" dirty="0" smtClean="0"/>
              <a:t>rights.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1C49B-788A-4041-A5F1-9DDF93B635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82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the incorporation</a:t>
            </a:r>
            <a:r>
              <a:rPr lang="en-US" baseline="0" dirty="0" smtClean="0"/>
              <a:t> </a:t>
            </a:r>
            <a:r>
              <a:rPr lang="en-US" dirty="0" smtClean="0"/>
              <a:t>doctrine, recognized by the courts starting in the late 19th</a:t>
            </a:r>
          </a:p>
          <a:p>
            <a:r>
              <a:rPr lang="en-US" dirty="0" smtClean="0"/>
              <a:t>century, most provisions of the Bill of Rights have been found</a:t>
            </a:r>
          </a:p>
          <a:p>
            <a:r>
              <a:rPr lang="en-US" dirty="0" smtClean="0"/>
              <a:t>to apply not only to the federal government, but also to state</a:t>
            </a:r>
          </a:p>
          <a:p>
            <a:r>
              <a:rPr lang="en-US" dirty="0" smtClean="0"/>
              <a:t>and local governments. Under the incorporation doctrine, most</a:t>
            </a:r>
          </a:p>
          <a:p>
            <a:r>
              <a:rPr lang="en-US" dirty="0" smtClean="0"/>
              <a:t>provisions of the Bill of Rights now also apply to state and local</a:t>
            </a:r>
          </a:p>
          <a:p>
            <a:r>
              <a:rPr lang="en-US" dirty="0" smtClean="0"/>
              <a:t>governments.</a:t>
            </a:r>
          </a:p>
          <a:p>
            <a:r>
              <a:rPr lang="en-US" dirty="0" smtClean="0"/>
              <a:t>1833 in the case of Barron v. Baltimore,</a:t>
            </a:r>
            <a:r>
              <a:rPr lang="en-US" baseline="0" dirty="0" smtClean="0"/>
              <a:t> the </a:t>
            </a:r>
            <a:r>
              <a:rPr lang="en-US" dirty="0" smtClean="0"/>
              <a:t>Supreme Court ruled that</a:t>
            </a:r>
          </a:p>
          <a:p>
            <a:r>
              <a:rPr lang="en-US" dirty="0" smtClean="0"/>
              <a:t>first ten amendments did</a:t>
            </a:r>
            <a:r>
              <a:rPr lang="en-US" baseline="0" dirty="0" smtClean="0"/>
              <a:t> </a:t>
            </a:r>
            <a:r>
              <a:rPr lang="en-US" dirty="0" smtClean="0"/>
              <a:t>not apply to states, only to</a:t>
            </a:r>
            <a:r>
              <a:rPr lang="en-US" baseline="0" dirty="0" smtClean="0"/>
              <a:t> </a:t>
            </a:r>
            <a:r>
              <a:rPr lang="en-US" dirty="0" smtClean="0"/>
              <a:t>the federal government.</a:t>
            </a:r>
          </a:p>
          <a:p>
            <a:r>
              <a:rPr lang="en-US" dirty="0" smtClean="0"/>
              <a:t>• Ohio Congressman John Bingham, drafter of the principle</a:t>
            </a:r>
          </a:p>
          <a:p>
            <a:r>
              <a:rPr lang="en-US" dirty="0" smtClean="0"/>
              <a:t>language of the Fourteenth Amendment, observed,</a:t>
            </a:r>
          </a:p>
          <a:p>
            <a:r>
              <a:rPr lang="en-US" dirty="0" smtClean="0"/>
              <a:t>“Privileges and immunities of citizens of the United States … </a:t>
            </a:r>
          </a:p>
          <a:p>
            <a:r>
              <a:rPr lang="en-US" dirty="0" smtClean="0"/>
              <a:t>are chiefly defined in the first eight amendments to the</a:t>
            </a:r>
          </a:p>
          <a:p>
            <a:r>
              <a:rPr lang="en-US" dirty="0" smtClean="0"/>
              <a:t>Constitution of the United States...These eight articles…</a:t>
            </a:r>
          </a:p>
          <a:p>
            <a:r>
              <a:rPr lang="en-US" dirty="0" smtClean="0"/>
              <a:t>never were limitations upon the power of the states until</a:t>
            </a:r>
          </a:p>
          <a:p>
            <a:r>
              <a:rPr lang="en-US" dirty="0" smtClean="0"/>
              <a:t>made so by the Fourteenth Amendment.”</a:t>
            </a:r>
          </a:p>
          <a:p>
            <a:r>
              <a:rPr lang="en-US" dirty="0" smtClean="0"/>
              <a:t>• Over the years, the Supreme Court has granted corporations,</a:t>
            </a:r>
          </a:p>
          <a:p>
            <a:r>
              <a:rPr lang="en-US" dirty="0" smtClean="0"/>
              <a:t>by virtue of their legal status of personhood, most of the</a:t>
            </a:r>
          </a:p>
          <a:p>
            <a:r>
              <a:rPr lang="en-US" dirty="0" smtClean="0"/>
              <a:t>constitutional rights possessed by natural persons, including</a:t>
            </a:r>
          </a:p>
          <a:p>
            <a:r>
              <a:rPr lang="en-US" dirty="0" smtClean="0"/>
              <a:t>the due process right in the Fourteenth Amendment. For</a:t>
            </a:r>
          </a:p>
          <a:p>
            <a:r>
              <a:rPr lang="en-US" dirty="0" smtClean="0"/>
              <a:t>example, the U.S. Supreme Court has ruled that an excessive</a:t>
            </a:r>
          </a:p>
          <a:p>
            <a:r>
              <a:rPr lang="en-US" dirty="0" smtClean="0"/>
              <a:t>fine against a corporation violates its Fourteenth Amendment</a:t>
            </a:r>
          </a:p>
          <a:p>
            <a:r>
              <a:rPr lang="en-US" dirty="0" smtClean="0"/>
              <a:t>rights.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1C49B-788A-4041-A5F1-9DDF93B635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82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40BA8-2CCE-48B3-B1B9-C89C4E043B3E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6F37-DEC8-4FD0-9F5C-393A97423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3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40BA8-2CCE-48B3-B1B9-C89C4E043B3E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6F37-DEC8-4FD0-9F5C-393A97423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43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40BA8-2CCE-48B3-B1B9-C89C4E043B3E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6F37-DEC8-4FD0-9F5C-393A97423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40BA8-2CCE-48B3-B1B9-C89C4E043B3E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6F37-DEC8-4FD0-9F5C-393A97423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4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40BA8-2CCE-48B3-B1B9-C89C4E043B3E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6F37-DEC8-4FD0-9F5C-393A97423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5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40BA8-2CCE-48B3-B1B9-C89C4E043B3E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6F37-DEC8-4FD0-9F5C-393A97423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20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40BA8-2CCE-48B3-B1B9-C89C4E043B3E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6F37-DEC8-4FD0-9F5C-393A97423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45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40BA8-2CCE-48B3-B1B9-C89C4E043B3E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6F37-DEC8-4FD0-9F5C-393A97423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83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40BA8-2CCE-48B3-B1B9-C89C4E043B3E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6F37-DEC8-4FD0-9F5C-393A97423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73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40BA8-2CCE-48B3-B1B9-C89C4E043B3E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6F37-DEC8-4FD0-9F5C-393A97423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40BA8-2CCE-48B3-B1B9-C89C4E043B3E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6F37-DEC8-4FD0-9F5C-393A97423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03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40BA8-2CCE-48B3-B1B9-C89C4E043B3E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F6F37-DEC8-4FD0-9F5C-393A97423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5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://justiceforall.ca2.uscourts.gov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9"/>
            <a:ext cx="9144000" cy="51206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8250"/>
            <a:ext cx="91440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89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218962" cy="12189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8250"/>
            <a:ext cx="9144000" cy="1809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6559" y="457200"/>
            <a:ext cx="57108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For more information visit the </a:t>
            </a:r>
            <a:r>
              <a:rPr lang="en-US" sz="2800" b="1" dirty="0" smtClean="0">
                <a:solidFill>
                  <a:srgbClr val="C00000"/>
                </a:solidFill>
              </a:rPr>
              <a:t>Justice for All </a:t>
            </a:r>
            <a:r>
              <a:rPr lang="en-US" sz="2800" b="1" dirty="0" smtClean="0"/>
              <a:t>website:</a:t>
            </a:r>
          </a:p>
          <a:p>
            <a:pPr algn="ctr"/>
            <a:r>
              <a:rPr lang="en-US" sz="2800" dirty="0"/>
              <a:t> </a:t>
            </a:r>
            <a:r>
              <a:rPr lang="en-US" sz="2800" dirty="0">
                <a:hlinkClick r:id="rId4"/>
              </a:rPr>
              <a:t>http://justiceforall.ca2.uscourts.gov</a:t>
            </a:r>
            <a:r>
              <a:rPr lang="en-US" sz="2800" dirty="0" smtClean="0">
                <a:hlinkClick r:id="rId4"/>
              </a:rPr>
              <a:t>/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681" y="2057400"/>
            <a:ext cx="5486519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30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218962" cy="1218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8250"/>
            <a:ext cx="9144000" cy="1809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3048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The 14th Amendment</a:t>
            </a:r>
            <a:endParaRPr lang="en-US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665" y="1600200"/>
            <a:ext cx="8534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indent="-1371600"/>
            <a:r>
              <a:rPr lang="en-US" sz="2400" b="1" dirty="0" smtClean="0"/>
              <a:t>Passed:     	By Congress on June </a:t>
            </a:r>
            <a:r>
              <a:rPr lang="en-US" sz="2400" b="1" dirty="0"/>
              <a:t>13, 1866</a:t>
            </a:r>
          </a:p>
          <a:p>
            <a:endParaRPr lang="en-US" sz="2400" b="1" dirty="0" smtClean="0"/>
          </a:p>
          <a:p>
            <a:pPr marL="1371600" indent="-1371600"/>
            <a:r>
              <a:rPr lang="en-US" sz="2400" b="1" dirty="0" smtClean="0"/>
              <a:t>Ratified:    	By </a:t>
            </a:r>
            <a:r>
              <a:rPr lang="en-US" sz="2400" b="1" dirty="0"/>
              <a:t>the necessary 28 of the 37 </a:t>
            </a:r>
            <a:r>
              <a:rPr lang="en-US" sz="2400" b="1" dirty="0" smtClean="0"/>
              <a:t>States on </a:t>
            </a:r>
            <a:r>
              <a:rPr lang="en-US" sz="2400" b="1" dirty="0"/>
              <a:t>July </a:t>
            </a:r>
            <a:r>
              <a:rPr lang="en-US" sz="2400" b="1" dirty="0" smtClean="0"/>
              <a:t>9</a:t>
            </a:r>
            <a:r>
              <a:rPr lang="en-US" sz="2400" b="1" dirty="0"/>
              <a:t>, </a:t>
            </a:r>
            <a:r>
              <a:rPr lang="en-US" sz="2400" b="1" dirty="0" smtClean="0"/>
              <a:t>1868</a:t>
            </a:r>
          </a:p>
          <a:p>
            <a:pPr marL="457200" indent="-457200" algn="just"/>
            <a:r>
              <a:rPr lang="en-US" sz="2400" dirty="0" smtClean="0"/>
              <a:t>	</a:t>
            </a:r>
            <a:endParaRPr lang="en-US" sz="1200" dirty="0" smtClean="0"/>
          </a:p>
          <a:p>
            <a:pPr marL="1371600" indent="-1371600"/>
            <a:r>
              <a:rPr lang="en-US" sz="2400" b="1" dirty="0" smtClean="0"/>
              <a:t>Context:	One of Three Post-Civil War Reconstruction 		Amendments</a:t>
            </a:r>
          </a:p>
          <a:p>
            <a:endParaRPr lang="en-US" dirty="0" smtClean="0"/>
          </a:p>
          <a:p>
            <a:pPr marL="1371600" indent="-1371600"/>
            <a:r>
              <a:rPr lang="en-US" sz="2400" b="1" dirty="0" smtClean="0"/>
              <a:t>Goal:</a:t>
            </a:r>
            <a:r>
              <a:rPr lang="en-US" sz="2400" b="1" dirty="0"/>
              <a:t>	</a:t>
            </a:r>
            <a:r>
              <a:rPr lang="en-US" sz="2400" b="1" dirty="0" smtClean="0"/>
              <a:t>To greatly </a:t>
            </a:r>
            <a:r>
              <a:rPr lang="en-US" sz="2400" b="1" dirty="0"/>
              <a:t>expanded the protection </a:t>
            </a:r>
            <a:r>
              <a:rPr lang="en-US" sz="2400" b="1" dirty="0" smtClean="0"/>
              <a:t>of civil </a:t>
            </a:r>
            <a:r>
              <a:rPr lang="en-US" sz="2400" b="1" dirty="0"/>
              <a:t>rights </a:t>
            </a:r>
            <a:r>
              <a:rPr lang="en-US" sz="2400" b="1" dirty="0" smtClean="0"/>
              <a:t>		to </a:t>
            </a:r>
            <a:r>
              <a:rPr lang="en-US" sz="2400" b="1" dirty="0"/>
              <a:t>all </a:t>
            </a:r>
            <a:r>
              <a:rPr lang="en-US" sz="2400" b="1" dirty="0" smtClean="0"/>
              <a:t>Americans.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17553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218962" cy="1218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8250"/>
            <a:ext cx="9144000" cy="18097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0" y="3810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Major Clauses of the 14th Amendment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435417"/>
            <a:ext cx="8229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The Citizenship and the Privileges or Immunities </a:t>
            </a:r>
            <a:r>
              <a:rPr lang="en-US" sz="2200" b="1" dirty="0" smtClean="0"/>
              <a:t>Clauses</a:t>
            </a:r>
          </a:p>
          <a:p>
            <a:pPr marL="457200" indent="-457200" algn="just"/>
            <a:r>
              <a:rPr lang="en-US" sz="2400" dirty="0" smtClean="0"/>
              <a:t>	</a:t>
            </a:r>
            <a:r>
              <a:rPr lang="en-US" i="1" dirty="0" smtClean="0"/>
              <a:t>All </a:t>
            </a:r>
            <a:r>
              <a:rPr lang="en-US" i="1" dirty="0"/>
              <a:t>persons born or naturalized in the United States and subject to the jurisdiction thereof, are citizens of the United States and of </a:t>
            </a:r>
            <a:r>
              <a:rPr lang="en-US" i="1" dirty="0" smtClean="0"/>
              <a:t>the States </a:t>
            </a:r>
            <a:r>
              <a:rPr lang="en-US" i="1" dirty="0"/>
              <a:t>wherein they reside. No State shall make or enforce any law which shall abridge the privileges or immunities of citizens of </a:t>
            </a:r>
            <a:r>
              <a:rPr lang="en-US" i="1" dirty="0" smtClean="0"/>
              <a:t>the United </a:t>
            </a:r>
            <a:r>
              <a:rPr lang="en-US" i="1" dirty="0"/>
              <a:t>States…</a:t>
            </a:r>
            <a:endParaRPr lang="en-US" i="1" dirty="0" smtClean="0"/>
          </a:p>
          <a:p>
            <a:endParaRPr lang="en-US" sz="800" dirty="0"/>
          </a:p>
          <a:p>
            <a:r>
              <a:rPr lang="en-US" sz="2200" b="1" dirty="0"/>
              <a:t>The Due Process </a:t>
            </a:r>
            <a:r>
              <a:rPr lang="en-US" sz="2200" b="1" dirty="0" smtClean="0"/>
              <a:t>Clause</a:t>
            </a:r>
          </a:p>
          <a:p>
            <a:pPr marL="457200" indent="-457200" algn="just"/>
            <a:r>
              <a:rPr lang="en-US" sz="2400" dirty="0"/>
              <a:t>	</a:t>
            </a:r>
            <a:r>
              <a:rPr lang="en-US" i="1" dirty="0"/>
              <a:t>…nor shall any State deprive any person of life, liberty, or property, without due process of law</a:t>
            </a:r>
            <a:r>
              <a:rPr lang="en-US" i="1" dirty="0" smtClean="0"/>
              <a:t>;</a:t>
            </a:r>
          </a:p>
          <a:p>
            <a:pPr marL="457200" indent="-457200"/>
            <a:endParaRPr lang="en-US" sz="800" dirty="0"/>
          </a:p>
          <a:p>
            <a:r>
              <a:rPr lang="en-US" sz="2200" b="1" dirty="0"/>
              <a:t>The Equal Protection </a:t>
            </a:r>
            <a:r>
              <a:rPr lang="en-US" sz="2200" b="1" dirty="0" smtClean="0"/>
              <a:t>Clause</a:t>
            </a:r>
          </a:p>
          <a:p>
            <a:pPr marL="457200" indent="-457200" algn="just"/>
            <a:r>
              <a:rPr lang="en-US" dirty="0"/>
              <a:t>	</a:t>
            </a:r>
            <a:r>
              <a:rPr lang="en-US" i="1" dirty="0"/>
              <a:t>…nor deny to any person within its jurisdiction the equal protection of the laws.</a:t>
            </a:r>
          </a:p>
          <a:p>
            <a:endParaRPr lang="en-US" sz="800" dirty="0" smtClean="0"/>
          </a:p>
          <a:p>
            <a:pPr marL="406400" indent="-406400"/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709773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218962" cy="1218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8250"/>
            <a:ext cx="9144000" cy="1809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381000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The Citizenship and the Privileges or Immunities Clauses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68908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2400" b="1" dirty="0" smtClean="0"/>
              <a:t>The </a:t>
            </a:r>
            <a:r>
              <a:rPr lang="en-US" sz="2400" b="1" dirty="0"/>
              <a:t>first sentence </a:t>
            </a:r>
            <a:r>
              <a:rPr lang="en-US" sz="2400" b="1" dirty="0" smtClean="0"/>
              <a:t>of the Amendment generally confers: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Legal citizenship on </a:t>
            </a:r>
            <a:r>
              <a:rPr lang="en-US" sz="2400" u="sng" dirty="0"/>
              <a:t>all</a:t>
            </a:r>
            <a:r>
              <a:rPr lang="en-US" sz="2400" dirty="0"/>
              <a:t> persons born in the </a:t>
            </a:r>
            <a:r>
              <a:rPr lang="en-US" sz="2400" dirty="0" smtClean="0"/>
              <a:t>U.S.; and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States </a:t>
            </a:r>
            <a:r>
              <a:rPr lang="en-US" sz="2400" dirty="0"/>
              <a:t>that </a:t>
            </a:r>
            <a:r>
              <a:rPr lang="en-US" sz="2400" dirty="0" smtClean="0"/>
              <a:t>all citizens (whether </a:t>
            </a:r>
            <a:r>
              <a:rPr lang="en-US" sz="2400" dirty="0"/>
              <a:t>natural-born </a:t>
            </a:r>
            <a:r>
              <a:rPr lang="en-US" sz="2400" dirty="0" smtClean="0"/>
              <a:t>or naturalized), are </a:t>
            </a:r>
            <a:r>
              <a:rPr lang="en-US" sz="2400" dirty="0"/>
              <a:t>citizens of </a:t>
            </a:r>
            <a:r>
              <a:rPr lang="en-US" sz="2400" u="sng" dirty="0"/>
              <a:t>both</a:t>
            </a:r>
            <a:r>
              <a:rPr lang="en-US" sz="2400" dirty="0"/>
              <a:t> the </a:t>
            </a:r>
            <a:r>
              <a:rPr lang="en-US" sz="2400" dirty="0" smtClean="0"/>
              <a:t>U.S. and </a:t>
            </a:r>
            <a:r>
              <a:rPr lang="en-US" sz="2400" dirty="0"/>
              <a:t>the state in which they live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/>
          </a:p>
          <a:p>
            <a:pPr marL="457200" indent="-457200" algn="just"/>
            <a:r>
              <a:rPr lang="en-US" sz="2400" b="1" dirty="0" smtClean="0"/>
              <a:t>The </a:t>
            </a:r>
            <a:r>
              <a:rPr lang="en-US" sz="2400" b="1" dirty="0"/>
              <a:t>second sentence of Section 1 of the </a:t>
            </a:r>
            <a:r>
              <a:rPr lang="en-US" sz="2400" b="1" dirty="0" smtClean="0"/>
              <a:t>Amendment:</a:t>
            </a:r>
            <a:endParaRPr lang="en-US" sz="2400" b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/>
              <a:t>P</a:t>
            </a:r>
            <a:r>
              <a:rPr lang="en-US" sz="2400" dirty="0" smtClean="0"/>
              <a:t>rohibits </a:t>
            </a:r>
            <a:r>
              <a:rPr lang="en-US" sz="2400" dirty="0"/>
              <a:t>states from infringing rights of </a:t>
            </a:r>
            <a:r>
              <a:rPr lang="en-US" sz="2400" dirty="0" smtClean="0"/>
              <a:t>U.S. citizens</a:t>
            </a:r>
            <a:r>
              <a:rPr lang="en-US" sz="2400" dirty="0"/>
              <a:t>. </a:t>
            </a:r>
            <a:endParaRPr lang="en-US" sz="2400" dirty="0" smtClean="0"/>
          </a:p>
          <a:p>
            <a:pPr algn="ctr"/>
            <a:r>
              <a:rPr lang="en-US" sz="2400" dirty="0" smtClean="0"/>
              <a:t>(narrowly construed)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70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218962" cy="1218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8250"/>
            <a:ext cx="9144000" cy="1809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1049" y="34187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The Due Process Clause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447800"/>
            <a:ext cx="8229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2400" b="1" dirty="0" smtClean="0"/>
              <a:t>The Due Process Clause requires </a:t>
            </a:r>
            <a:r>
              <a:rPr lang="en-US" sz="2400" b="1" dirty="0"/>
              <a:t>state and local governments to administer fair and just legal proceedings.</a:t>
            </a:r>
          </a:p>
          <a:p>
            <a:pPr marL="457200" indent="-457200" algn="just"/>
            <a:endParaRPr lang="en-US" sz="800" dirty="0" smtClean="0"/>
          </a:p>
          <a:p>
            <a:pPr marL="457200" indent="-457200" algn="just"/>
            <a:r>
              <a:rPr lang="en-US" sz="2400" dirty="0" smtClean="0"/>
              <a:t>Courts have interpreted two </a:t>
            </a:r>
            <a:r>
              <a:rPr lang="en-US" sz="2400" dirty="0"/>
              <a:t>aspects of </a:t>
            </a:r>
            <a:r>
              <a:rPr lang="en-US" sz="2400" dirty="0" smtClean="0"/>
              <a:t>Due Process: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P</a:t>
            </a:r>
            <a:r>
              <a:rPr lang="en-US" sz="2400" b="1" dirty="0" smtClean="0">
                <a:solidFill>
                  <a:srgbClr val="C00000"/>
                </a:solidFill>
              </a:rPr>
              <a:t>rocedural</a:t>
            </a:r>
            <a:r>
              <a:rPr lang="en-US" sz="2400" b="1" dirty="0" smtClean="0"/>
              <a:t> </a:t>
            </a:r>
          </a:p>
          <a:p>
            <a:pPr algn="just"/>
            <a:r>
              <a:rPr lang="en-US" sz="2400" dirty="0" smtClean="0"/>
              <a:t>	</a:t>
            </a:r>
            <a:r>
              <a:rPr lang="en-US" dirty="0" smtClean="0"/>
              <a:t>Refers </a:t>
            </a:r>
            <a:r>
              <a:rPr lang="en-US" dirty="0"/>
              <a:t>to </a:t>
            </a:r>
            <a:r>
              <a:rPr lang="en-US" dirty="0" smtClean="0"/>
              <a:t>those procedures </a:t>
            </a:r>
            <a:r>
              <a:rPr lang="en-US" dirty="0"/>
              <a:t>that guarantee a fair trial </a:t>
            </a:r>
            <a:r>
              <a:rPr lang="en-US" dirty="0" smtClean="0"/>
              <a:t>before an individual 	can </a:t>
            </a:r>
            <a:r>
              <a:rPr lang="en-US" dirty="0"/>
              <a:t>be deprived of life, liberty, or </a:t>
            </a:r>
            <a:r>
              <a:rPr lang="en-US" dirty="0" smtClean="0"/>
              <a:t>property</a:t>
            </a:r>
            <a:r>
              <a:rPr lang="en-US" dirty="0"/>
              <a:t>, such as the right to a jury, the </a:t>
            </a:r>
            <a:r>
              <a:rPr lang="en-US" dirty="0" smtClean="0"/>
              <a:t>	right to </a:t>
            </a:r>
            <a:r>
              <a:rPr lang="en-US" dirty="0"/>
              <a:t>confront </a:t>
            </a:r>
            <a:r>
              <a:rPr lang="en-US" dirty="0" smtClean="0"/>
              <a:t>witnesses</a:t>
            </a:r>
            <a:r>
              <a:rPr lang="en-US" dirty="0"/>
              <a:t>, and the right to a speedy trial. </a:t>
            </a:r>
            <a:endParaRPr lang="en-US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Substantive</a:t>
            </a:r>
          </a:p>
          <a:p>
            <a:pPr algn="just"/>
            <a:r>
              <a:rPr lang="en-US" sz="2400" dirty="0"/>
              <a:t>	</a:t>
            </a:r>
            <a:r>
              <a:rPr lang="en-US" dirty="0" smtClean="0"/>
              <a:t>Is </a:t>
            </a:r>
            <a:r>
              <a:rPr lang="en-US" dirty="0"/>
              <a:t>a principle allowing courts to protect individuals </a:t>
            </a:r>
            <a:r>
              <a:rPr lang="en-US" dirty="0" smtClean="0"/>
              <a:t>from government 	interference </a:t>
            </a:r>
            <a:r>
              <a:rPr lang="en-US" dirty="0"/>
              <a:t>of certain rights deemed </a:t>
            </a:r>
            <a:r>
              <a:rPr lang="en-US" dirty="0" smtClean="0"/>
              <a:t>fundamental</a:t>
            </a:r>
            <a:r>
              <a:rPr lang="en-US" dirty="0"/>
              <a:t>, such as the right to </a:t>
            </a:r>
            <a:r>
              <a:rPr lang="en-US" dirty="0" smtClean="0"/>
              <a:t>	privacy </a:t>
            </a:r>
            <a:r>
              <a:rPr lang="en-US" dirty="0"/>
              <a:t>and the right to </a:t>
            </a:r>
            <a:r>
              <a:rPr lang="en-US" dirty="0" smtClean="0"/>
              <a:t>marry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9755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218962" cy="1218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8250"/>
            <a:ext cx="9144000" cy="1809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19881" y="377159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The Equal Protection Clause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689080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dirty="0" smtClean="0"/>
              <a:t>The Equal Protection Clause prohibits </a:t>
            </a:r>
            <a:r>
              <a:rPr lang="en-US" sz="2400" b="1" dirty="0"/>
              <a:t>states from discriminating </a:t>
            </a:r>
            <a:r>
              <a:rPr lang="en-US" sz="2400" b="1" dirty="0" smtClean="0"/>
              <a:t>against individuals </a:t>
            </a:r>
            <a:r>
              <a:rPr lang="en-US" sz="2400" b="1" dirty="0"/>
              <a:t>or groups and </a:t>
            </a:r>
            <a:r>
              <a:rPr lang="en-US" sz="2400" b="1" dirty="0" smtClean="0"/>
              <a:t>advances constitutional </a:t>
            </a:r>
            <a:r>
              <a:rPr lang="en-US" sz="2400" b="1" dirty="0"/>
              <a:t>equality</a:t>
            </a:r>
            <a:r>
              <a:rPr lang="en-US" sz="2400" b="1" dirty="0" smtClean="0"/>
              <a:t>.</a:t>
            </a:r>
          </a:p>
          <a:p>
            <a:pPr marL="457200" indent="-457200"/>
            <a:endParaRPr lang="en-US" sz="2400" dirty="0" smtClean="0"/>
          </a:p>
          <a:p>
            <a:pPr marL="457200" indent="-457200"/>
            <a:r>
              <a:rPr lang="en-US" sz="2400" dirty="0" smtClean="0"/>
              <a:t>Courts apply a </a:t>
            </a:r>
            <a:r>
              <a:rPr lang="en-US" sz="2400" u="sng" dirty="0" smtClean="0"/>
              <a:t>strict level of scrutiny </a:t>
            </a:r>
            <a:r>
              <a:rPr lang="en-US" sz="2400" dirty="0" smtClean="0"/>
              <a:t>to laws that: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</a:t>
            </a:r>
            <a:r>
              <a:rPr lang="en-US" sz="2400" dirty="0" smtClean="0"/>
              <a:t>lassify </a:t>
            </a:r>
            <a:r>
              <a:rPr lang="en-US" sz="2400" dirty="0"/>
              <a:t>by race, </a:t>
            </a:r>
            <a:r>
              <a:rPr lang="en-US" sz="2400" dirty="0" smtClean="0"/>
              <a:t>national origin</a:t>
            </a:r>
            <a:r>
              <a:rPr lang="en-US" sz="2400" dirty="0"/>
              <a:t>, and </a:t>
            </a:r>
            <a:r>
              <a:rPr lang="en-US" sz="2400" dirty="0" smtClean="0"/>
              <a:t>religion; and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Laws </a:t>
            </a:r>
            <a:r>
              <a:rPr lang="en-US" sz="2400" dirty="0"/>
              <a:t>that </a:t>
            </a:r>
            <a:r>
              <a:rPr lang="en-US" sz="2400" dirty="0" smtClean="0"/>
              <a:t>impact fundamental </a:t>
            </a:r>
            <a:r>
              <a:rPr lang="en-US" sz="2400" dirty="0"/>
              <a:t>rights such as interstate migration, voting, and access</a:t>
            </a:r>
          </a:p>
          <a:p>
            <a:pPr marL="457200" indent="-45720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587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" t="2034" r="1669" b="1281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72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218962" cy="1218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8250"/>
            <a:ext cx="9144000" cy="1809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37716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Doctrine of Incorporation</a:t>
            </a:r>
            <a:endParaRPr lang="en-US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44780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dirty="0" smtClean="0"/>
              <a:t>Originally, </a:t>
            </a:r>
            <a:r>
              <a:rPr lang="en-US" sz="2400" dirty="0"/>
              <a:t>c</a:t>
            </a:r>
            <a:r>
              <a:rPr lang="en-US" sz="2400" dirty="0" smtClean="0"/>
              <a:t>ourts held that the first </a:t>
            </a:r>
            <a:r>
              <a:rPr lang="en-US" sz="2400" dirty="0"/>
              <a:t>ten amendments </a:t>
            </a:r>
            <a:r>
              <a:rPr lang="en-US" sz="2400" dirty="0" smtClean="0"/>
              <a:t>of the Constitution, </a:t>
            </a:r>
            <a:r>
              <a:rPr lang="en-US" sz="2400" u="sng" dirty="0" smtClean="0"/>
              <a:t>only</a:t>
            </a:r>
            <a:r>
              <a:rPr lang="en-US" sz="2400" dirty="0" smtClean="0"/>
              <a:t> applied to the Federal Government.</a:t>
            </a:r>
            <a:endParaRPr lang="en-US" sz="2400" dirty="0"/>
          </a:p>
          <a:p>
            <a:pPr marL="457200" indent="-457200"/>
            <a:endParaRPr lang="en-US" sz="800" dirty="0" smtClean="0"/>
          </a:p>
          <a:p>
            <a:pPr marL="457200" indent="-457200"/>
            <a:r>
              <a:rPr lang="en-US" sz="2400" dirty="0" smtClean="0"/>
              <a:t>During the late 18 and 1900s the Supreme Court changed its stance and held that the following rights are enforceable against </a:t>
            </a:r>
            <a:r>
              <a:rPr lang="en-US" sz="2400" u="sng" dirty="0" smtClean="0"/>
              <a:t>both</a:t>
            </a:r>
            <a:r>
              <a:rPr lang="en-US" sz="2400" dirty="0" smtClean="0"/>
              <a:t> state and local governments: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252847"/>
              </p:ext>
            </p:extLst>
          </p:nvPr>
        </p:nvGraphicFramePr>
        <p:xfrm>
          <a:off x="457200" y="3733800"/>
          <a:ext cx="82296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freedom of speech &amp; religion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right against cruel &amp; unusual punishment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right to counsel &amp;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to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 jury trial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right to bear arms &amp; against being forced to quarter soldiers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C000"/>
                          </a:solidFill>
                        </a:rPr>
                        <a:t>freedom from unreasonable searches &amp; seizures</a:t>
                      </a:r>
                      <a:endParaRPr lang="en-US" b="1" dirty="0" smtClean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right against</a:t>
                      </a:r>
                      <a:r>
                        <a:rPr lang="en-US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self-incrimination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45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218962" cy="12189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1524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Doctrine of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Incorporation</a:t>
            </a:r>
            <a:endParaRPr lang="en-US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718" y="1066800"/>
            <a:ext cx="5855363" cy="568073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/>
        </p:nvSpPr>
        <p:spPr>
          <a:xfrm rot="16200000">
            <a:off x="-1937222" y="2193335"/>
            <a:ext cx="6491417" cy="2616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haroni" panose="02010803020104030203" pitchFamily="2" charset="-79"/>
              </a:rPr>
              <a:t>Bill of Rights 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+mn-lt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20274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1317</TotalTime>
  <Words>1941</Words>
  <Application>Microsoft Office PowerPoint</Application>
  <PresentationFormat>On-screen Show (4:3)</PresentationFormat>
  <Paragraphs>210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 Court of Appeals 2nd Circuit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AMARK</dc:creator>
  <cp:lastModifiedBy>AMARK</cp:lastModifiedBy>
  <cp:revision>21</cp:revision>
  <dcterms:created xsi:type="dcterms:W3CDTF">2017-03-22T18:15:02Z</dcterms:created>
  <dcterms:modified xsi:type="dcterms:W3CDTF">2017-03-28T20:10:08Z</dcterms:modified>
</cp:coreProperties>
</file>